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1"/>
  </p:notesMasterIdLst>
  <p:sldIdLst>
    <p:sldId id="256" r:id="rId2"/>
    <p:sldId id="261" r:id="rId3"/>
    <p:sldId id="265" r:id="rId4"/>
    <p:sldId id="263" r:id="rId5"/>
    <p:sldId id="272" r:id="rId6"/>
    <p:sldId id="273" r:id="rId7"/>
    <p:sldId id="264" r:id="rId8"/>
    <p:sldId id="279" r:id="rId9"/>
    <p:sldId id="278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Encode Sans Semi Condensed Light" panose="020B0604020202020204" charset="0"/>
      <p:regular r:id="rId16"/>
      <p:bold r:id="rId17"/>
    </p:embeddedFont>
    <p:embeddedFont>
      <p:font typeface="Encode Sans Semi Condensed SemiBold" panose="00000706000000000000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4B00A9-9B5B-4C73-A409-024D6CA0390D}">
  <a:tblStyle styleId="{D14B00A9-9B5B-4C73-A409-024D6CA039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1C96EDD-5978-4BCE-B74B-E825704AD35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B9B83-5811-4321-925B-7AE248C4376B}" type="doc">
      <dgm:prSet loTypeId="urn:microsoft.com/office/officeart/2005/8/layout/hierarchy3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CD316A68-C73B-4F31-AFAF-EB70EEAFDBCA}">
      <dgm:prSet phldrT="[Text]" custT="1"/>
      <dgm:spPr>
        <a:solidFill>
          <a:schemeClr val="accent2"/>
        </a:solidFill>
      </dgm:spPr>
      <dgm:t>
        <a:bodyPr/>
        <a:lstStyle/>
        <a:p>
          <a:pPr algn="ctr"/>
          <a:r>
            <a:rPr lang="en-IN" sz="24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  <a:endParaRPr lang="en-IN" sz="2400" b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50FDC5E-760B-4C17-887E-3AEA52EFD14D}" type="parTrans" cxnId="{54813315-324C-4D2C-8CB4-07791C3D5AC2}">
      <dgm:prSet/>
      <dgm:spPr/>
      <dgm:t>
        <a:bodyPr/>
        <a:lstStyle/>
        <a:p>
          <a:endParaRPr lang="en-IN"/>
        </a:p>
      </dgm:t>
    </dgm:pt>
    <dgm:pt modelId="{343D6175-02F2-4F0E-A78E-DDE599714A6F}" type="sibTrans" cxnId="{54813315-324C-4D2C-8CB4-07791C3D5AC2}">
      <dgm:prSet/>
      <dgm:spPr/>
      <dgm:t>
        <a:bodyPr/>
        <a:lstStyle/>
        <a:p>
          <a:endParaRPr lang="en-IN"/>
        </a:p>
      </dgm:t>
    </dgm:pt>
    <dgm:pt modelId="{AE235578-AD8D-44DD-ABB4-44769679232B}">
      <dgm:prSet phldrT="[Text]" custT="1"/>
      <dgm:spPr>
        <a:ln>
          <a:solidFill>
            <a:srgbClr val="0F7C0A"/>
          </a:solidFill>
        </a:ln>
      </dgm:spPr>
      <dgm:t>
        <a:bodyPr/>
        <a:lstStyle/>
        <a:p>
          <a:pPr algn="l"/>
          <a:r>
            <a:rPr lang="en-IN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Provided dataset</a:t>
          </a:r>
          <a:endParaRPr lang="en-IN" sz="20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633BC2-2D9A-47B7-89C5-20AE520FD4AD}" type="parTrans" cxnId="{1ACB2012-B387-4B44-9920-7F93B1E92B1F}">
      <dgm:prSet/>
      <dgm:spPr>
        <a:ln>
          <a:solidFill>
            <a:srgbClr val="0F7C0A"/>
          </a:solidFill>
        </a:ln>
      </dgm:spPr>
      <dgm:t>
        <a:bodyPr/>
        <a:lstStyle/>
        <a:p>
          <a:endParaRPr lang="en-IN"/>
        </a:p>
      </dgm:t>
    </dgm:pt>
    <dgm:pt modelId="{6C13AE29-F05E-48D7-99D3-433DE3FDA967}" type="sibTrans" cxnId="{1ACB2012-B387-4B44-9920-7F93B1E92B1F}">
      <dgm:prSet/>
      <dgm:spPr/>
      <dgm:t>
        <a:bodyPr/>
        <a:lstStyle/>
        <a:p>
          <a:endParaRPr lang="en-IN"/>
        </a:p>
      </dgm:t>
    </dgm:pt>
    <dgm:pt modelId="{E9609724-6B1B-4D0B-AE6E-DCD2B1C18258}">
      <dgm:prSet phldrT="[Text]" custT="1"/>
      <dgm:spPr>
        <a:ln>
          <a:solidFill>
            <a:srgbClr val="0F7C0A"/>
          </a:solidFill>
        </a:ln>
      </dgm:spPr>
      <dgm:t>
        <a:bodyPr/>
        <a:lstStyle/>
        <a:p>
          <a:pPr algn="ctr"/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Our network is trained on a provided dataset which contains images of three categories : 'fire', 'no fire', 'start fire’ count of almost 600 images and videos</a:t>
          </a:r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9EEC80-F581-44FB-95EE-424C4AF67367}" type="parTrans" cxnId="{4FDCD2C0-3A88-40F1-B747-F5CCEFA960EA}">
      <dgm:prSet/>
      <dgm:spPr/>
      <dgm:t>
        <a:bodyPr/>
        <a:lstStyle/>
        <a:p>
          <a:endParaRPr lang="en-IN"/>
        </a:p>
      </dgm:t>
    </dgm:pt>
    <dgm:pt modelId="{F2B1912E-4976-4A83-8BBE-3893580E212E}" type="sibTrans" cxnId="{4FDCD2C0-3A88-40F1-B747-F5CCEFA960EA}">
      <dgm:prSet/>
      <dgm:spPr/>
      <dgm:t>
        <a:bodyPr/>
        <a:lstStyle/>
        <a:p>
          <a:endParaRPr lang="en-IN"/>
        </a:p>
      </dgm:t>
    </dgm:pt>
    <dgm:pt modelId="{63EF8773-1AF0-4CCC-BE49-5C300520645E}">
      <dgm:prSet phldrT="[Text]" custT="1"/>
      <dgm:spPr>
        <a:ln>
          <a:solidFill>
            <a:srgbClr val="0F7C0A"/>
          </a:solidFill>
        </a:ln>
      </dgm:spPr>
      <dgm:t>
        <a:bodyPr/>
        <a:lstStyle/>
        <a:p>
          <a:r>
            <a:rPr lang="en-IN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Augmenting the dataset</a:t>
          </a:r>
          <a:endParaRPr lang="en-IN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9B3879-A8B8-400E-A8BF-967131C40A3D}" type="parTrans" cxnId="{1586915B-D947-474A-A395-794243939382}">
      <dgm:prSet/>
      <dgm:spPr>
        <a:solidFill>
          <a:srgbClr val="0F7C0A"/>
        </a:solidFill>
        <a:ln>
          <a:solidFill>
            <a:srgbClr val="0F7C0A"/>
          </a:solidFill>
        </a:ln>
      </dgm:spPr>
      <dgm:t>
        <a:bodyPr/>
        <a:lstStyle/>
        <a:p>
          <a:endParaRPr lang="en-IN"/>
        </a:p>
      </dgm:t>
    </dgm:pt>
    <dgm:pt modelId="{BC5D5F89-3001-4021-9887-95AD4CED2D33}" type="sibTrans" cxnId="{1586915B-D947-474A-A395-794243939382}">
      <dgm:prSet/>
      <dgm:spPr/>
      <dgm:t>
        <a:bodyPr/>
        <a:lstStyle/>
        <a:p>
          <a:endParaRPr lang="en-IN"/>
        </a:p>
      </dgm:t>
    </dgm:pt>
    <dgm:pt modelId="{64AAD19C-336E-4254-9DEC-CA62F7291B5E}">
      <dgm:prSet custT="1"/>
      <dgm:spPr>
        <a:ln>
          <a:solidFill>
            <a:srgbClr val="0F7C0A"/>
          </a:solidFill>
        </a:ln>
      </dgm:spPr>
      <dgm:t>
        <a:bodyPr/>
        <a:lstStyle/>
        <a:p>
          <a:pPr algn="ctr"/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We will use data augmentation functions provided by Keras to perform a series of random transformation</a:t>
          </a:r>
          <a:endParaRPr lang="en-US" sz="1600" b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29DF28-7C25-4666-AD1E-57A4F231E20D}" type="parTrans" cxnId="{4B4F8638-8B49-4822-AA37-99A201AE4984}">
      <dgm:prSet/>
      <dgm:spPr/>
      <dgm:t>
        <a:bodyPr/>
        <a:lstStyle/>
        <a:p>
          <a:endParaRPr lang="en-IN"/>
        </a:p>
      </dgm:t>
    </dgm:pt>
    <dgm:pt modelId="{FE5F848D-E470-47AB-B720-01A37CC76FB1}" type="sibTrans" cxnId="{4B4F8638-8B49-4822-AA37-99A201AE4984}">
      <dgm:prSet/>
      <dgm:spPr/>
      <dgm:t>
        <a:bodyPr/>
        <a:lstStyle/>
        <a:p>
          <a:endParaRPr lang="en-IN"/>
        </a:p>
      </dgm:t>
    </dgm:pt>
    <dgm:pt modelId="{D92659A9-ADD3-4878-95AF-E68EC05D1807}" type="pres">
      <dgm:prSet presAssocID="{532B9B83-5811-4321-925B-7AE248C4376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75925D1-1D81-4C0E-B784-5848CA627C50}" type="pres">
      <dgm:prSet presAssocID="{CD316A68-C73B-4F31-AFAF-EB70EEAFDBCA}" presName="root" presStyleCnt="0"/>
      <dgm:spPr/>
    </dgm:pt>
    <dgm:pt modelId="{E206B201-140B-4C49-B747-C82EC610E478}" type="pres">
      <dgm:prSet presAssocID="{CD316A68-C73B-4F31-AFAF-EB70EEAFDBCA}" presName="rootComposite" presStyleCnt="0"/>
      <dgm:spPr/>
    </dgm:pt>
    <dgm:pt modelId="{957759F1-8DB4-40A8-B643-3E7A887E53C7}" type="pres">
      <dgm:prSet presAssocID="{CD316A68-C73B-4F31-AFAF-EB70EEAFDBCA}" presName="rootText" presStyleLbl="node1" presStyleIdx="0" presStyleCnt="1" custScaleX="85123" custScaleY="48011"/>
      <dgm:spPr/>
    </dgm:pt>
    <dgm:pt modelId="{70B80C45-E3D5-4E98-9AE1-D289161EEA53}" type="pres">
      <dgm:prSet presAssocID="{CD316A68-C73B-4F31-AFAF-EB70EEAFDBCA}" presName="rootConnector" presStyleLbl="node1" presStyleIdx="0" presStyleCnt="1"/>
      <dgm:spPr/>
    </dgm:pt>
    <dgm:pt modelId="{82C8ABAE-F1E5-4DFE-B756-CBEF24085213}" type="pres">
      <dgm:prSet presAssocID="{CD316A68-C73B-4F31-AFAF-EB70EEAFDBCA}" presName="childShape" presStyleCnt="0"/>
      <dgm:spPr/>
    </dgm:pt>
    <dgm:pt modelId="{20428E03-EE6C-4CEA-8A1D-125C9AE8C3AB}" type="pres">
      <dgm:prSet presAssocID="{1F633BC2-2D9A-47B7-89C5-20AE520FD4AD}" presName="Name13" presStyleLbl="parChTrans1D2" presStyleIdx="0" presStyleCnt="2"/>
      <dgm:spPr/>
    </dgm:pt>
    <dgm:pt modelId="{543463E4-50F8-4A0D-A64A-8FC80A4BFCC6}" type="pres">
      <dgm:prSet presAssocID="{AE235578-AD8D-44DD-ABB4-44769679232B}" presName="childText" presStyleLbl="bgAcc1" presStyleIdx="0" presStyleCnt="2" custScaleX="254297" custScaleY="130503" custLinFactNeighborX="-821" custLinFactNeighborY="-9848">
        <dgm:presLayoutVars>
          <dgm:bulletEnabled val="1"/>
        </dgm:presLayoutVars>
      </dgm:prSet>
      <dgm:spPr/>
    </dgm:pt>
    <dgm:pt modelId="{99B89A8C-9FE3-4369-ADE6-BB24D6646DEC}" type="pres">
      <dgm:prSet presAssocID="{1D9B3879-A8B8-400E-A8BF-967131C40A3D}" presName="Name13" presStyleLbl="parChTrans1D2" presStyleIdx="1" presStyleCnt="2"/>
      <dgm:spPr/>
    </dgm:pt>
    <dgm:pt modelId="{399860C9-A1E6-410F-BC55-F59DDF86FD1E}" type="pres">
      <dgm:prSet presAssocID="{63EF8773-1AF0-4CCC-BE49-5C300520645E}" presName="childText" presStyleLbl="bgAcc1" presStyleIdx="1" presStyleCnt="2" custScaleX="252909" custScaleY="108285" custLinFactNeighborX="-821" custLinFactNeighborY="-16413">
        <dgm:presLayoutVars>
          <dgm:bulletEnabled val="1"/>
        </dgm:presLayoutVars>
      </dgm:prSet>
      <dgm:spPr/>
    </dgm:pt>
  </dgm:ptLst>
  <dgm:cxnLst>
    <dgm:cxn modelId="{1ACB2012-B387-4B44-9920-7F93B1E92B1F}" srcId="{CD316A68-C73B-4F31-AFAF-EB70EEAFDBCA}" destId="{AE235578-AD8D-44DD-ABB4-44769679232B}" srcOrd="0" destOrd="0" parTransId="{1F633BC2-2D9A-47B7-89C5-20AE520FD4AD}" sibTransId="{6C13AE29-F05E-48D7-99D3-433DE3FDA967}"/>
    <dgm:cxn modelId="{72847B13-B69D-4C61-8517-B985759E87BD}" type="presOf" srcId="{1D9B3879-A8B8-400E-A8BF-967131C40A3D}" destId="{99B89A8C-9FE3-4369-ADE6-BB24D6646DEC}" srcOrd="0" destOrd="0" presId="urn:microsoft.com/office/officeart/2005/8/layout/hierarchy3"/>
    <dgm:cxn modelId="{54813315-324C-4D2C-8CB4-07791C3D5AC2}" srcId="{532B9B83-5811-4321-925B-7AE248C4376B}" destId="{CD316A68-C73B-4F31-AFAF-EB70EEAFDBCA}" srcOrd="0" destOrd="0" parTransId="{B50FDC5E-760B-4C17-887E-3AEA52EFD14D}" sibTransId="{343D6175-02F2-4F0E-A78E-DDE599714A6F}"/>
    <dgm:cxn modelId="{4B4F8638-8B49-4822-AA37-99A201AE4984}" srcId="{63EF8773-1AF0-4CCC-BE49-5C300520645E}" destId="{64AAD19C-336E-4254-9DEC-CA62F7291B5E}" srcOrd="0" destOrd="0" parTransId="{8729DF28-7C25-4666-AD1E-57A4F231E20D}" sibTransId="{FE5F848D-E470-47AB-B720-01A37CC76FB1}"/>
    <dgm:cxn modelId="{1586915B-D947-474A-A395-794243939382}" srcId="{CD316A68-C73B-4F31-AFAF-EB70EEAFDBCA}" destId="{63EF8773-1AF0-4CCC-BE49-5C300520645E}" srcOrd="1" destOrd="0" parTransId="{1D9B3879-A8B8-400E-A8BF-967131C40A3D}" sibTransId="{BC5D5F89-3001-4021-9887-95AD4CED2D33}"/>
    <dgm:cxn modelId="{412D4E87-81E0-47A0-9DA0-CD158671845F}" type="presOf" srcId="{64AAD19C-336E-4254-9DEC-CA62F7291B5E}" destId="{399860C9-A1E6-410F-BC55-F59DDF86FD1E}" srcOrd="0" destOrd="1" presId="urn:microsoft.com/office/officeart/2005/8/layout/hierarchy3"/>
    <dgm:cxn modelId="{E02FC698-BCD2-422F-B759-3E420F45DD65}" type="presOf" srcId="{63EF8773-1AF0-4CCC-BE49-5C300520645E}" destId="{399860C9-A1E6-410F-BC55-F59DDF86FD1E}" srcOrd="0" destOrd="0" presId="urn:microsoft.com/office/officeart/2005/8/layout/hierarchy3"/>
    <dgm:cxn modelId="{05C950A7-B70F-4B20-92B1-9C0F14343388}" type="presOf" srcId="{CD316A68-C73B-4F31-AFAF-EB70EEAFDBCA}" destId="{957759F1-8DB4-40A8-B643-3E7A887E53C7}" srcOrd="0" destOrd="0" presId="urn:microsoft.com/office/officeart/2005/8/layout/hierarchy3"/>
    <dgm:cxn modelId="{E6BB81A8-5821-46FA-9DCE-0EB07C9986D2}" type="presOf" srcId="{CD316A68-C73B-4F31-AFAF-EB70EEAFDBCA}" destId="{70B80C45-E3D5-4E98-9AE1-D289161EEA53}" srcOrd="1" destOrd="0" presId="urn:microsoft.com/office/officeart/2005/8/layout/hierarchy3"/>
    <dgm:cxn modelId="{08BF57AB-5CEC-4777-AE04-A16650BC2353}" type="presOf" srcId="{532B9B83-5811-4321-925B-7AE248C4376B}" destId="{D92659A9-ADD3-4878-95AF-E68EC05D1807}" srcOrd="0" destOrd="0" presId="urn:microsoft.com/office/officeart/2005/8/layout/hierarchy3"/>
    <dgm:cxn modelId="{EDAF96B2-C0AF-450D-99F7-9F25EBCAFB6A}" type="presOf" srcId="{E9609724-6B1B-4D0B-AE6E-DCD2B1C18258}" destId="{543463E4-50F8-4A0D-A64A-8FC80A4BFCC6}" srcOrd="0" destOrd="1" presId="urn:microsoft.com/office/officeart/2005/8/layout/hierarchy3"/>
    <dgm:cxn modelId="{4FDCD2C0-3A88-40F1-B747-F5CCEFA960EA}" srcId="{AE235578-AD8D-44DD-ABB4-44769679232B}" destId="{E9609724-6B1B-4D0B-AE6E-DCD2B1C18258}" srcOrd="0" destOrd="0" parTransId="{B79EEC80-F581-44FB-95EE-424C4AF67367}" sibTransId="{F2B1912E-4976-4A83-8BBE-3893580E212E}"/>
    <dgm:cxn modelId="{BE243DD8-5FF1-4D63-B0FA-CD0F9697E12E}" type="presOf" srcId="{1F633BC2-2D9A-47B7-89C5-20AE520FD4AD}" destId="{20428E03-EE6C-4CEA-8A1D-125C9AE8C3AB}" srcOrd="0" destOrd="0" presId="urn:microsoft.com/office/officeart/2005/8/layout/hierarchy3"/>
    <dgm:cxn modelId="{048A7CE7-C5B3-4626-B746-A0493296EDE4}" type="presOf" srcId="{AE235578-AD8D-44DD-ABB4-44769679232B}" destId="{543463E4-50F8-4A0D-A64A-8FC80A4BFCC6}" srcOrd="0" destOrd="0" presId="urn:microsoft.com/office/officeart/2005/8/layout/hierarchy3"/>
    <dgm:cxn modelId="{101CCEFC-018E-4DC0-84EB-BE15B400C396}" type="presParOf" srcId="{D92659A9-ADD3-4878-95AF-E68EC05D1807}" destId="{075925D1-1D81-4C0E-B784-5848CA627C50}" srcOrd="0" destOrd="0" presId="urn:microsoft.com/office/officeart/2005/8/layout/hierarchy3"/>
    <dgm:cxn modelId="{74B13FA5-EA97-4E64-A8AA-D0D79CF64733}" type="presParOf" srcId="{075925D1-1D81-4C0E-B784-5848CA627C50}" destId="{E206B201-140B-4C49-B747-C82EC610E478}" srcOrd="0" destOrd="0" presId="urn:microsoft.com/office/officeart/2005/8/layout/hierarchy3"/>
    <dgm:cxn modelId="{1C579BF7-E6A5-4CC5-8671-0F6053B8EB49}" type="presParOf" srcId="{E206B201-140B-4C49-B747-C82EC610E478}" destId="{957759F1-8DB4-40A8-B643-3E7A887E53C7}" srcOrd="0" destOrd="0" presId="urn:microsoft.com/office/officeart/2005/8/layout/hierarchy3"/>
    <dgm:cxn modelId="{640CB543-5975-461C-9742-CCDF1BDB80F8}" type="presParOf" srcId="{E206B201-140B-4C49-B747-C82EC610E478}" destId="{70B80C45-E3D5-4E98-9AE1-D289161EEA53}" srcOrd="1" destOrd="0" presId="urn:microsoft.com/office/officeart/2005/8/layout/hierarchy3"/>
    <dgm:cxn modelId="{75F8A346-6CAE-48DD-81F6-F274D5963F54}" type="presParOf" srcId="{075925D1-1D81-4C0E-B784-5848CA627C50}" destId="{82C8ABAE-F1E5-4DFE-B756-CBEF24085213}" srcOrd="1" destOrd="0" presId="urn:microsoft.com/office/officeart/2005/8/layout/hierarchy3"/>
    <dgm:cxn modelId="{BBCD652E-5244-4F15-8B7B-6E2F102A7C50}" type="presParOf" srcId="{82C8ABAE-F1E5-4DFE-B756-CBEF24085213}" destId="{20428E03-EE6C-4CEA-8A1D-125C9AE8C3AB}" srcOrd="0" destOrd="0" presId="urn:microsoft.com/office/officeart/2005/8/layout/hierarchy3"/>
    <dgm:cxn modelId="{0154915F-4CAB-42FF-B361-68099934F573}" type="presParOf" srcId="{82C8ABAE-F1E5-4DFE-B756-CBEF24085213}" destId="{543463E4-50F8-4A0D-A64A-8FC80A4BFCC6}" srcOrd="1" destOrd="0" presId="urn:microsoft.com/office/officeart/2005/8/layout/hierarchy3"/>
    <dgm:cxn modelId="{BF07B23A-1B57-4FF2-B762-E4AF617CFC31}" type="presParOf" srcId="{82C8ABAE-F1E5-4DFE-B756-CBEF24085213}" destId="{99B89A8C-9FE3-4369-ADE6-BB24D6646DEC}" srcOrd="2" destOrd="0" presId="urn:microsoft.com/office/officeart/2005/8/layout/hierarchy3"/>
    <dgm:cxn modelId="{557CAB7D-1DB2-4BC0-B21E-48E7CB9DD9D5}" type="presParOf" srcId="{82C8ABAE-F1E5-4DFE-B756-CBEF24085213}" destId="{399860C9-A1E6-410F-BC55-F59DDF86FD1E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7759F1-8DB4-40A8-B643-3E7A887E53C7}">
      <dsp:nvSpPr>
        <dsp:cNvPr id="0" name=""/>
        <dsp:cNvSpPr/>
      </dsp:nvSpPr>
      <dsp:spPr>
        <a:xfrm>
          <a:off x="1273515" y="2128"/>
          <a:ext cx="1752156" cy="494124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  <a:endParaRPr lang="en-IN" sz="2400" b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87987" y="16600"/>
        <a:ext cx="1723212" cy="465180"/>
      </dsp:txXfrm>
    </dsp:sp>
    <dsp:sp modelId="{20428E03-EE6C-4CEA-8A1D-125C9AE8C3AB}">
      <dsp:nvSpPr>
        <dsp:cNvPr id="0" name=""/>
        <dsp:cNvSpPr/>
      </dsp:nvSpPr>
      <dsp:spPr>
        <a:xfrm>
          <a:off x="1448731" y="496253"/>
          <a:ext cx="161696" cy="8275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27505"/>
              </a:lnTo>
              <a:lnTo>
                <a:pt x="161696" y="827505"/>
              </a:lnTo>
            </a:path>
          </a:pathLst>
        </a:custGeom>
        <a:noFill/>
        <a:ln w="25400" cap="flat" cmpd="sng" algn="ctr">
          <a:solidFill>
            <a:srgbClr val="0F7C0A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3463E4-50F8-4A0D-A64A-8FC80A4BFCC6}">
      <dsp:nvSpPr>
        <dsp:cNvPr id="0" name=""/>
        <dsp:cNvSpPr/>
      </dsp:nvSpPr>
      <dsp:spPr>
        <a:xfrm>
          <a:off x="1610427" y="652196"/>
          <a:ext cx="4187523" cy="1343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F7C0A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Provided dataset</a:t>
          </a:r>
          <a:endParaRPr lang="en-IN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Our network is trained on a provided dataset which contains images of three categories : 'fire', 'no fire', 'start fire’ count of almost 600 images and videos</a:t>
          </a: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49766" y="691535"/>
        <a:ext cx="4108845" cy="1264447"/>
      </dsp:txXfrm>
    </dsp:sp>
    <dsp:sp modelId="{99B89A8C-9FE3-4369-ADE6-BB24D6646DEC}">
      <dsp:nvSpPr>
        <dsp:cNvPr id="0" name=""/>
        <dsp:cNvSpPr/>
      </dsp:nvSpPr>
      <dsp:spPr>
        <a:xfrm>
          <a:off x="1448731" y="496253"/>
          <a:ext cx="161696" cy="22460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6029"/>
              </a:lnTo>
              <a:lnTo>
                <a:pt x="161696" y="2246029"/>
              </a:lnTo>
            </a:path>
          </a:pathLst>
        </a:custGeom>
        <a:noFill/>
        <a:ln w="25400" cap="flat" cmpd="sng" algn="ctr">
          <a:solidFill>
            <a:srgbClr val="0F7C0A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9860C9-A1E6-410F-BC55-F59DDF86FD1E}">
      <dsp:nvSpPr>
        <dsp:cNvPr id="0" name=""/>
        <dsp:cNvSpPr/>
      </dsp:nvSpPr>
      <dsp:spPr>
        <a:xfrm>
          <a:off x="1610427" y="2185053"/>
          <a:ext cx="4164667" cy="11144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F7C0A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Augmenting the dataset</a:t>
          </a:r>
          <a:endParaRPr lang="en-IN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We will use data augmentation functions provided by Keras to perform a series of random transformation</a:t>
          </a:r>
          <a:endParaRPr lang="en-US" sz="1600" b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43068" y="2217694"/>
        <a:ext cx="4099385" cy="1049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rgbClr val="4F5876"/>
            </a:gs>
            <a:gs pos="100000">
              <a:srgbClr val="1D1F2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rot="10800000">
            <a:off x="6904227" y="249339"/>
            <a:ext cx="2034302" cy="2271600"/>
            <a:chOff x="208025" y="2621275"/>
            <a:chExt cx="2034302" cy="2271600"/>
          </a:xfrm>
        </p:grpSpPr>
        <p:sp>
          <p:nvSpPr>
            <p:cNvPr id="11" name="Google Shape;11;p2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208025" y="2621275"/>
            <a:ext cx="2034302" cy="2271600"/>
            <a:chOff x="208025" y="2621275"/>
            <a:chExt cx="2034302" cy="2271600"/>
          </a:xfrm>
        </p:grpSpPr>
        <p:sp>
          <p:nvSpPr>
            <p:cNvPr id="14" name="Google Shape;14;p2"/>
            <p:cNvSpPr/>
            <p:nvPr/>
          </p:nvSpPr>
          <p:spPr>
            <a:xfrm rot="-5400000" flipH="1">
              <a:off x="89375" y="2739925"/>
              <a:ext cx="2271600" cy="2034300"/>
            </a:xfrm>
            <a:prstGeom prst="parallelogram">
              <a:avLst>
                <a:gd name="adj" fmla="val 22770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617527" y="4047646"/>
              <a:ext cx="1624800" cy="380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10800000" flipH="1">
            <a:off x="624300" y="1092075"/>
            <a:ext cx="7895400" cy="2959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101000" y="1738825"/>
            <a:ext cx="6942000" cy="1665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0" y="277661"/>
            <a:ext cx="7817376" cy="1293452"/>
            <a:chOff x="0" y="277661"/>
            <a:chExt cx="7817376" cy="1293452"/>
          </a:xfrm>
        </p:grpSpPr>
        <p:sp>
          <p:nvSpPr>
            <p:cNvPr id="39" name="Google Shape;39;p5"/>
            <p:cNvSpPr/>
            <p:nvPr/>
          </p:nvSpPr>
          <p:spPr>
            <a:xfrm rot="-5400000" flipH="1">
              <a:off x="112050" y="481364"/>
              <a:ext cx="977700" cy="1201800"/>
            </a:xfrm>
            <a:prstGeom prst="parallelogram">
              <a:avLst>
                <a:gd name="adj" fmla="val 10943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 rot="10800000">
              <a:off x="278209" y="1169850"/>
              <a:ext cx="927900" cy="2979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" name="Google Shape;41;p5"/>
            <p:cNvGrpSpPr/>
            <p:nvPr/>
          </p:nvGrpSpPr>
          <p:grpSpPr>
            <a:xfrm>
              <a:off x="284659" y="277661"/>
              <a:ext cx="7532717" cy="895903"/>
              <a:chOff x="0" y="266575"/>
              <a:chExt cx="6046490" cy="1687200"/>
            </a:xfrm>
          </p:grpSpPr>
          <p:sp>
            <p:nvSpPr>
              <p:cNvPr id="42" name="Google Shape;42;p5"/>
              <p:cNvSpPr/>
              <p:nvPr/>
            </p:nvSpPr>
            <p:spPr>
              <a:xfrm rot="10800000" flipH="1">
                <a:off x="0" y="266575"/>
                <a:ext cx="5867700" cy="16872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 rot="10800000">
                <a:off x="5864390" y="266658"/>
                <a:ext cx="182100" cy="1684500"/>
              </a:xfrm>
              <a:prstGeom prst="triangle">
                <a:avLst>
                  <a:gd name="adj" fmla="val 10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" name="Google Shape;44;p5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45" name="Google Shape;45;p5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5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48" name="Google Shape;48;p5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1206100" y="1706200"/>
            <a:ext cx="702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⊳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57" name="Google Shape;57;p6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6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60" name="Google Shape;60;p6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6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63" name="Google Shape;63;p6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1"/>
          </p:nvPr>
        </p:nvSpPr>
        <p:spPr>
          <a:xfrm>
            <a:off x="1206100" y="1706200"/>
            <a:ext cx="333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⊳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2"/>
          </p:nvPr>
        </p:nvSpPr>
        <p:spPr>
          <a:xfrm>
            <a:off x="4896145" y="1706200"/>
            <a:ext cx="33369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⊳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7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73" name="Google Shape;73;p7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7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76" name="Google Shape;76;p7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7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79" name="Google Shape;79;p7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1201800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2"/>
          </p:nvPr>
        </p:nvSpPr>
        <p:spPr>
          <a:xfrm>
            <a:off x="3643672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3"/>
          </p:nvPr>
        </p:nvSpPr>
        <p:spPr>
          <a:xfrm>
            <a:off x="6085544" y="1706200"/>
            <a:ext cx="2147400" cy="30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⊳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/>
          <p:nvPr/>
        </p:nvSpPr>
        <p:spPr>
          <a:xfrm rot="-5400000" flipH="1">
            <a:off x="112050" y="481364"/>
            <a:ext cx="977700" cy="1201800"/>
          </a:xfrm>
          <a:prstGeom prst="parallelogram">
            <a:avLst>
              <a:gd name="adj" fmla="val 10943"/>
            </a:avLst>
          </a:prstGeom>
          <a:gradFill>
            <a:gsLst>
              <a:gs pos="0">
                <a:schemeClr val="accent1"/>
              </a:gs>
              <a:gs pos="29000">
                <a:schemeClr val="accent2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>
            <a:off x="278209" y="1169850"/>
            <a:ext cx="927900" cy="297900"/>
          </a:xfrm>
          <a:prstGeom prst="rtTriangle">
            <a:avLst/>
          </a:prstGeom>
          <a:gradFill>
            <a:gsLst>
              <a:gs pos="0">
                <a:schemeClr val="accent1"/>
              </a:gs>
              <a:gs pos="47000">
                <a:schemeClr val="accent1"/>
              </a:gs>
              <a:gs pos="100000">
                <a:schemeClr val="accent2"/>
              </a:gs>
            </a:gsLst>
            <a:lin ang="59999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8"/>
          <p:cNvGrpSpPr/>
          <p:nvPr/>
        </p:nvGrpSpPr>
        <p:grpSpPr>
          <a:xfrm>
            <a:off x="284659" y="277661"/>
            <a:ext cx="7532717" cy="895903"/>
            <a:chOff x="0" y="266575"/>
            <a:chExt cx="6046490" cy="1687200"/>
          </a:xfrm>
        </p:grpSpPr>
        <p:sp>
          <p:nvSpPr>
            <p:cNvPr id="90" name="Google Shape;90;p8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 rot="10800000">
              <a:off x="5864390" y="266658"/>
              <a:ext cx="1821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8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93" name="Google Shape;93;p8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8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96" name="Google Shape;96;p8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8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0"/>
          <p:cNvGrpSpPr/>
          <p:nvPr/>
        </p:nvGrpSpPr>
        <p:grpSpPr>
          <a:xfrm rot="10800000" flipH="1">
            <a:off x="8543953" y="4243733"/>
            <a:ext cx="600055" cy="374899"/>
            <a:chOff x="5211448" y="3165393"/>
            <a:chExt cx="1477967" cy="784800"/>
          </a:xfrm>
        </p:grpSpPr>
        <p:sp>
          <p:nvSpPr>
            <p:cNvPr id="110" name="Google Shape;110;p10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0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10"/>
          <p:cNvGrpSpPr/>
          <p:nvPr/>
        </p:nvGrpSpPr>
        <p:grpSpPr>
          <a:xfrm flipH="1">
            <a:off x="8385351" y="4612318"/>
            <a:ext cx="758573" cy="531131"/>
            <a:chOff x="0" y="266575"/>
            <a:chExt cx="7503194" cy="1687200"/>
          </a:xfrm>
        </p:grpSpPr>
        <p:sp>
          <p:nvSpPr>
            <p:cNvPr id="113" name="Google Shape;113;p10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6" name="Google Shape;116;p10"/>
          <p:cNvGrpSpPr/>
          <p:nvPr/>
        </p:nvGrpSpPr>
        <p:grpSpPr>
          <a:xfrm flipH="1">
            <a:off x="1" y="524824"/>
            <a:ext cx="600055" cy="374899"/>
            <a:chOff x="5211448" y="3165393"/>
            <a:chExt cx="1477967" cy="784800"/>
          </a:xfrm>
        </p:grpSpPr>
        <p:sp>
          <p:nvSpPr>
            <p:cNvPr id="117" name="Google Shape;117;p10"/>
            <p:cNvSpPr/>
            <p:nvPr/>
          </p:nvSpPr>
          <p:spPr>
            <a:xfrm rot="-5400000" flipH="1">
              <a:off x="5558565" y="2819343"/>
              <a:ext cx="784800" cy="14769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 rot="10800000" flipH="1">
              <a:off x="5211448" y="3169975"/>
              <a:ext cx="1477800" cy="3897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10"/>
          <p:cNvGrpSpPr/>
          <p:nvPr/>
        </p:nvGrpSpPr>
        <p:grpSpPr>
          <a:xfrm rot="10800000" flipH="1">
            <a:off x="84" y="8"/>
            <a:ext cx="758573" cy="531131"/>
            <a:chOff x="0" y="266575"/>
            <a:chExt cx="7503194" cy="1687200"/>
          </a:xfrm>
        </p:grpSpPr>
        <p:sp>
          <p:nvSpPr>
            <p:cNvPr id="120" name="Google Shape;120;p10"/>
            <p:cNvSpPr/>
            <p:nvPr/>
          </p:nvSpPr>
          <p:spPr>
            <a:xfrm rot="10800000" flipH="1">
              <a:off x="0" y="266575"/>
              <a:ext cx="5867700" cy="1687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0"/>
            <p:cNvSpPr/>
            <p:nvPr/>
          </p:nvSpPr>
          <p:spPr>
            <a:xfrm rot="10800000">
              <a:off x="5808794" y="266660"/>
              <a:ext cx="1694400" cy="1684500"/>
            </a:xfrm>
            <a:prstGeom prst="triangle">
              <a:avLst>
                <a:gd name="adj" fmla="val 10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ncode Sans Semi Condensed SemiBold"/>
              <a:buNone/>
              <a:defRPr sz="32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70125" y="1553800"/>
            <a:ext cx="6915300" cy="30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Semi Condensed Light"/>
              <a:buChar char="⊳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▸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950" y="4612325"/>
            <a:ext cx="485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ml_data_distribu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1891" y="193964"/>
            <a:ext cx="79525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K S INSTITUTE OF TECHNOLOGY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   Bengaluru-560109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428" y="314104"/>
            <a:ext cx="652272" cy="6522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08365" y="1593274"/>
            <a:ext cx="698269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Forest Fire Susceptibility using Neural Network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</a:t>
            </a:r>
          </a:p>
          <a:p>
            <a:endParaRPr lang="en-US" dirty="0"/>
          </a:p>
          <a:p>
            <a:r>
              <a:rPr lang="en-US" dirty="0"/>
              <a:t>		           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Kumar K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Asst.Prof, CSE department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02873" y="4184073"/>
            <a:ext cx="63315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31: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Amaravathi M         Chandan Kumar           Likhitha N                  Nandini J K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1KS18CS002            1KS18CS016            1KS18CS039              1KS18CS056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8036" y="477983"/>
            <a:ext cx="3325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146" y="1759527"/>
            <a:ext cx="71697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Proposed a spatial prediction model for forest fire susceptibility using CNN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Made use of CNN deep learning algorithm to predict the forest fire susceptibility with best rate of accuracy.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Network is trained on provided Dataset of almost 6000 images.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It is done through Image Processing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38177" y="1482306"/>
            <a:ext cx="2467645" cy="36611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4965" y="464128"/>
            <a:ext cx="3491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IS IT DONE ?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2D6A49-116F-4FF2-BA56-67BC901595F2}"/>
              </a:ext>
            </a:extLst>
          </p:cNvPr>
          <p:cNvSpPr/>
          <p:nvPr/>
        </p:nvSpPr>
        <p:spPr>
          <a:xfrm>
            <a:off x="966856" y="1699036"/>
            <a:ext cx="1550504" cy="941733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FE0121-54C3-44CE-BDD9-B4AB563831B1}"/>
              </a:ext>
            </a:extLst>
          </p:cNvPr>
          <p:cNvSpPr/>
          <p:nvPr/>
        </p:nvSpPr>
        <p:spPr>
          <a:xfrm>
            <a:off x="966856" y="2888418"/>
            <a:ext cx="1550504" cy="941733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004FE5-FD3B-43FE-9224-9C3372676B76}"/>
              </a:ext>
            </a:extLst>
          </p:cNvPr>
          <p:cNvSpPr/>
          <p:nvPr/>
        </p:nvSpPr>
        <p:spPr>
          <a:xfrm>
            <a:off x="966856" y="4077801"/>
            <a:ext cx="1550504" cy="941733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5FDC77C-67F2-49BB-8814-DD85AE8C4C67}"/>
              </a:ext>
            </a:extLst>
          </p:cNvPr>
          <p:cNvCxnSpPr>
            <a:stCxn id="2" idx="3"/>
            <a:endCxn id="7" idx="3"/>
          </p:cNvCxnSpPr>
          <p:nvPr/>
        </p:nvCxnSpPr>
        <p:spPr>
          <a:xfrm>
            <a:off x="2517360" y="2169903"/>
            <a:ext cx="12700" cy="2378765"/>
          </a:xfrm>
          <a:prstGeom prst="bentConnector3">
            <a:avLst>
              <a:gd name="adj1" fmla="val 1800000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9B7064-DE49-4E6D-8589-607575AF58F5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517360" y="3359285"/>
            <a:ext cx="928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0BE1C08-8B83-429D-9F73-DDD849C0FC6E}"/>
              </a:ext>
            </a:extLst>
          </p:cNvPr>
          <p:cNvSpPr/>
          <p:nvPr/>
        </p:nvSpPr>
        <p:spPr>
          <a:xfrm>
            <a:off x="6793109" y="2030341"/>
            <a:ext cx="1232452" cy="722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FIRE</a:t>
            </a:r>
            <a:endParaRPr lang="en-IN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3E23EC9-EF4E-4AD7-BB6F-8918ED02ACDA}"/>
              </a:ext>
            </a:extLst>
          </p:cNvPr>
          <p:cNvSpPr/>
          <p:nvPr/>
        </p:nvSpPr>
        <p:spPr>
          <a:xfrm>
            <a:off x="6793109" y="2998163"/>
            <a:ext cx="1232452" cy="722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FIRE</a:t>
            </a:r>
            <a:endParaRPr lang="en-IN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FB9FA5C-9F70-4BF0-8EB4-C9036658ED1B}"/>
              </a:ext>
            </a:extLst>
          </p:cNvPr>
          <p:cNvSpPr/>
          <p:nvPr/>
        </p:nvSpPr>
        <p:spPr>
          <a:xfrm>
            <a:off x="6793109" y="3965985"/>
            <a:ext cx="1232452" cy="722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FIRE START</a:t>
            </a:r>
            <a:endParaRPr lang="en-IN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D7AD6F0C-88F3-4592-B216-7183098E738E}"/>
              </a:ext>
            </a:extLst>
          </p:cNvPr>
          <p:cNvCxnSpPr>
            <a:stCxn id="14" idx="2"/>
            <a:endCxn id="16" idx="2"/>
          </p:cNvCxnSpPr>
          <p:nvPr/>
        </p:nvCxnSpPr>
        <p:spPr>
          <a:xfrm rot="10800000" flipV="1">
            <a:off x="6793109" y="2391463"/>
            <a:ext cx="12700" cy="1935644"/>
          </a:xfrm>
          <a:prstGeom prst="bentConnector3">
            <a:avLst>
              <a:gd name="adj1" fmla="val 1800000"/>
            </a:avLst>
          </a:prstGeom>
          <a:ln w="19050"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3CA5319-6F4C-4F11-8E3E-8D4146D355FF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5665304" y="3359285"/>
            <a:ext cx="112780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 txBox="1">
            <a:spLocks noGrp="1"/>
          </p:cNvSpPr>
          <p:nvPr>
            <p:ph type="title"/>
          </p:nvPr>
        </p:nvSpPr>
        <p:spPr>
          <a:xfrm>
            <a:off x="533400" y="277650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ALGORITHM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2846" y="1475508"/>
            <a:ext cx="65254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(ConvNet/CNN)</a:t>
            </a:r>
            <a:r>
              <a:rPr lang="en-US" sz="1600" dirty="0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a Deep Learning algorithm which can take in an input image, assign importance (learnable weights and biases) to various aspects/objects in the image and be able to differentiate one from the other.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608490"/>
            <a:ext cx="7644384" cy="2316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"/>
          <p:cNvSpPr txBox="1">
            <a:spLocks noGrp="1"/>
          </p:cNvSpPr>
          <p:nvPr>
            <p:ph type="title"/>
          </p:nvPr>
        </p:nvSpPr>
        <p:spPr>
          <a:xfrm>
            <a:off x="706582" y="277650"/>
            <a:ext cx="6667418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3" name="Diagram 32">
            <a:extLst>
              <a:ext uri="{FF2B5EF4-FFF2-40B4-BE49-F238E27FC236}">
                <a16:creationId xmlns:a16="http://schemas.microsoft.com/office/drawing/2014/main" id="{FAAC3C9B-7162-4F9A-9905-843B215D82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6685722"/>
              </p:ext>
            </p:extLst>
          </p:nvPr>
        </p:nvGraphicFramePr>
        <p:xfrm>
          <a:off x="1014696" y="1399308"/>
          <a:ext cx="7084987" cy="3470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>
            <a:spLocks noGrp="1"/>
          </p:cNvSpPr>
          <p:nvPr>
            <p:ph type="title"/>
          </p:nvPr>
        </p:nvSpPr>
        <p:spPr>
          <a:xfrm>
            <a:off x="519545" y="256869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r>
              <a:rPr lang="e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dirty="0"/>
          </a:p>
        </p:txBody>
      </p:sp>
      <p:sp>
        <p:nvSpPr>
          <p:cNvPr id="9" name="TextBox 8"/>
          <p:cNvSpPr txBox="1"/>
          <p:nvPr/>
        </p:nvSpPr>
        <p:spPr>
          <a:xfrm>
            <a:off x="659746" y="1624296"/>
            <a:ext cx="782450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 accuracy on Data Augmentation to get a better output.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analysis of different phases of images. 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Make use of the CNN model which has important practical application value for forest fire prevention planning and forest management.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 detection helps to save our bio-diversity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>
            <a:spLocks noGrp="1"/>
          </p:cNvSpPr>
          <p:nvPr>
            <p:ph type="title"/>
          </p:nvPr>
        </p:nvSpPr>
        <p:spPr>
          <a:xfrm>
            <a:off x="713509" y="284577"/>
            <a:ext cx="6840600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SPECIFICATION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80655" y="1627910"/>
            <a:ext cx="7252854" cy="3370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Hardware Requirements</a:t>
            </a:r>
          </a:p>
          <a:p>
            <a:endParaRPr lang="en-US" b="1" dirty="0">
              <a:solidFill>
                <a:srgbClr val="0F7C0A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Processor  :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Intel's i5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 Disk :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20GB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Memory    :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2GB 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rgbClr val="0F7C0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dirty="0">
              <a:solidFill>
                <a:srgbClr val="0F7C0A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Language                 :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Editor                       : 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Jupyter notebook, Anaconda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Operating System   :  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MS-Windows 10/ Linux 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>
            <a:spLocks noGrp="1"/>
          </p:cNvSpPr>
          <p:nvPr>
            <p:ph type="title"/>
          </p:nvPr>
        </p:nvSpPr>
        <p:spPr>
          <a:xfrm>
            <a:off x="706582" y="277650"/>
            <a:ext cx="6667418" cy="89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5856" y="1787236"/>
            <a:ext cx="68302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Python: Automate the boring stuff with python by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Sweigart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(BOOK)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https://www.w3schools.com/python/python_ml_data_distribution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(Tutorial)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33"/>
          <p:cNvGrpSpPr/>
          <p:nvPr/>
        </p:nvGrpSpPr>
        <p:grpSpPr>
          <a:xfrm>
            <a:off x="2374163" y="2163505"/>
            <a:ext cx="4395686" cy="816480"/>
            <a:chOff x="0" y="1715400"/>
            <a:chExt cx="4395686" cy="816480"/>
          </a:xfrm>
        </p:grpSpPr>
        <p:sp>
          <p:nvSpPr>
            <p:cNvPr id="392" name="Google Shape;392;p33"/>
            <p:cNvSpPr/>
            <p:nvPr/>
          </p:nvSpPr>
          <p:spPr>
            <a:xfrm rot="5400000">
              <a:off x="3486236" y="1622430"/>
              <a:ext cx="617100" cy="1201800"/>
            </a:xfrm>
            <a:prstGeom prst="parallelogram">
              <a:avLst>
                <a:gd name="adj" fmla="val 10943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 rot="10800000" flipH="1">
              <a:off x="3189575" y="2278442"/>
              <a:ext cx="927900" cy="1881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 rot="-5400000" flipH="1">
              <a:off x="292350" y="1622430"/>
              <a:ext cx="617100" cy="1201800"/>
            </a:xfrm>
            <a:prstGeom prst="parallelogram">
              <a:avLst>
                <a:gd name="adj" fmla="val 10943"/>
              </a:avLst>
            </a:prstGeom>
            <a:gradFill>
              <a:gsLst>
                <a:gs pos="0">
                  <a:schemeClr val="accent1"/>
                </a:gs>
                <a:gs pos="29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 rot="10800000">
              <a:off x="278211" y="2278442"/>
              <a:ext cx="927900" cy="188100"/>
            </a:xfrm>
            <a:prstGeom prst="rtTriangle">
              <a:avLst/>
            </a:prstGeom>
            <a:gradFill>
              <a:gsLst>
                <a:gs pos="0">
                  <a:schemeClr val="accent1"/>
                </a:gs>
                <a:gs pos="4700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 rot="10800000" flipH="1">
              <a:off x="281975" y="1715400"/>
              <a:ext cx="3840000" cy="5655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33"/>
          <p:cNvSpPr txBox="1">
            <a:spLocks noGrp="1"/>
          </p:cNvSpPr>
          <p:nvPr>
            <p:ph type="ctrTitle" idx="4294967295"/>
          </p:nvPr>
        </p:nvSpPr>
        <p:spPr>
          <a:xfrm>
            <a:off x="802525" y="1165450"/>
            <a:ext cx="75390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2"/>
                </a:solidFill>
              </a:rPr>
              <a:t>Thank You!</a:t>
            </a:r>
            <a:endParaRPr sz="72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erdinand template">
  <a:themeElements>
    <a:clrScheme name="Custom 347">
      <a:dk1>
        <a:srgbClr val="343A4E"/>
      </a:dk1>
      <a:lt1>
        <a:srgbClr val="FFFFFF"/>
      </a:lt1>
      <a:dk2>
        <a:srgbClr val="707A96"/>
      </a:dk2>
      <a:lt2>
        <a:srgbClr val="EEEFF3"/>
      </a:lt2>
      <a:accent1>
        <a:srgbClr val="ACD701"/>
      </a:accent1>
      <a:accent2>
        <a:srgbClr val="69B636"/>
      </a:accent2>
      <a:accent3>
        <a:srgbClr val="32A318"/>
      </a:accent3>
      <a:accent4>
        <a:srgbClr val="9EACD1"/>
      </a:accent4>
      <a:accent5>
        <a:srgbClr val="707A96"/>
      </a:accent5>
      <a:accent6>
        <a:srgbClr val="394057"/>
      </a:accent6>
      <a:hlink>
        <a:srgbClr val="0E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336</Words>
  <Application>Microsoft Office PowerPoint</Application>
  <PresentationFormat>On-screen Show (16:9)</PresentationFormat>
  <Paragraphs>58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Symbol</vt:lpstr>
      <vt:lpstr>Arial</vt:lpstr>
      <vt:lpstr>Encode Sans Semi Condensed SemiBold</vt:lpstr>
      <vt:lpstr>Encode Sans Semi Condensed Light</vt:lpstr>
      <vt:lpstr>Calibri</vt:lpstr>
      <vt:lpstr>Times New Roman</vt:lpstr>
      <vt:lpstr>Ferdinand template</vt:lpstr>
      <vt:lpstr>PowerPoint Presentation</vt:lpstr>
      <vt:lpstr>PowerPoint Presentation</vt:lpstr>
      <vt:lpstr>PowerPoint Presentation</vt:lpstr>
      <vt:lpstr>  ALGORITHM</vt:lpstr>
      <vt:lpstr>DATASET</vt:lpstr>
      <vt:lpstr>  GOALS</vt:lpstr>
      <vt:lpstr>REQUIREMENTS SPECIFICATION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LIKHI</dc:creator>
  <cp:lastModifiedBy>Chandan Kumar</cp:lastModifiedBy>
  <cp:revision>25</cp:revision>
  <dcterms:modified xsi:type="dcterms:W3CDTF">2021-12-07T06:44:32Z</dcterms:modified>
</cp:coreProperties>
</file>